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81" r:id="rId5"/>
    <p:sldId id="284" r:id="rId6"/>
    <p:sldId id="261" r:id="rId7"/>
    <p:sldId id="277" r:id="rId8"/>
    <p:sldId id="279" r:id="rId9"/>
    <p:sldId id="273" r:id="rId10"/>
    <p:sldId id="295" r:id="rId11"/>
    <p:sldId id="294" r:id="rId12"/>
    <p:sldId id="298" r:id="rId13"/>
    <p:sldId id="299" r:id="rId14"/>
    <p:sldId id="296" r:id="rId15"/>
    <p:sldId id="305" r:id="rId16"/>
    <p:sldId id="306" r:id="rId17"/>
    <p:sldId id="310" r:id="rId18"/>
    <p:sldId id="308" r:id="rId19"/>
    <p:sldId id="311" r:id="rId20"/>
    <p:sldId id="312" r:id="rId21"/>
    <p:sldId id="313" r:id="rId22"/>
    <p:sldId id="314" r:id="rId23"/>
    <p:sldId id="302" r:id="rId24"/>
    <p:sldId id="303" r:id="rId25"/>
    <p:sldId id="304" r:id="rId26"/>
    <p:sldId id="30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69" autoAdjust="0"/>
    <p:restoredTop sz="94917" autoAdjust="0"/>
  </p:normalViewPr>
  <p:slideViewPr>
    <p:cSldViewPr snapToGrid="0">
      <p:cViewPr varScale="1">
        <p:scale>
          <a:sx n="130" d="100"/>
          <a:sy n="130" d="100"/>
        </p:scale>
        <p:origin x="648" y="19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4/16/24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72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25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17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u="sng" dirty="0"/>
              <a:t>analytics project: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potential factors on </a:t>
            </a:r>
            <a:br>
              <a:rPr lang="en-US" dirty="0"/>
            </a:br>
            <a:r>
              <a:rPr lang="en-US" dirty="0"/>
              <a:t>US cancer rates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C708F-A420-DB46-F765-35E883D8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3090"/>
            <a:ext cx="10515600" cy="1325880"/>
          </a:xfrm>
        </p:spPr>
        <p:txBody>
          <a:bodyPr/>
          <a:lstStyle/>
          <a:p>
            <a:pPr algn="r"/>
            <a:r>
              <a:rPr lang="en-US" sz="2800" dirty="0"/>
              <a:t>Cancer rates are increasing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A8F1-12A7-017B-F420-22433AEF40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229" y="1691874"/>
            <a:ext cx="2803579" cy="4137189"/>
          </a:xfrm>
        </p:spPr>
        <p:txBody>
          <a:bodyPr/>
          <a:lstStyle/>
          <a:p>
            <a:r>
              <a:rPr lang="en-US" u="sng" dirty="0"/>
              <a:t>P-Value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was the p-Value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does the p-Value mean for your data?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u="sng" dirty="0"/>
              <a:t>Statistical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test did you use?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does the test mean for your data?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90711-097F-4DA3-2903-19DED5D135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57800" y="1358971"/>
            <a:ext cx="6701971" cy="4730934"/>
          </a:xfrm>
          <a:ln>
            <a:solidFill>
              <a:schemeClr val="tx1"/>
            </a:solidFill>
          </a:ln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--INSERT STATISTICAL TEST--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CA8EB38-99B1-3FD5-E6E8-CABAC951E5F1}"/>
              </a:ext>
            </a:extLst>
          </p:cNvPr>
          <p:cNvCxnSpPr>
            <a:cxnSpLocks/>
          </p:cNvCxnSpPr>
          <p:nvPr/>
        </p:nvCxnSpPr>
        <p:spPr>
          <a:xfrm>
            <a:off x="827315" y="910914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7138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1120" y="1472184"/>
            <a:ext cx="9144000" cy="1069848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hypothesis is True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5143" y="265870"/>
            <a:ext cx="9144000" cy="683219"/>
          </a:xfrm>
        </p:spPr>
        <p:txBody>
          <a:bodyPr>
            <a:normAutofit/>
          </a:bodyPr>
          <a:lstStyle/>
          <a:p>
            <a:r>
              <a:rPr lang="en-US" sz="4000" dirty="0"/>
              <a:t>Hypothesis 1 - Conclusion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D336AA1-4FF2-BF76-8AE1-9D5B3B0328C8}"/>
              </a:ext>
            </a:extLst>
          </p:cNvPr>
          <p:cNvSpPr txBox="1">
            <a:spLocks/>
          </p:cNvSpPr>
          <p:nvPr/>
        </p:nvSpPr>
        <p:spPr>
          <a:xfrm>
            <a:off x="1195687" y="3523522"/>
            <a:ext cx="9144000" cy="22860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Cancer rates slightly increasing while mortality rates have no change or are slightly decreasing based on both box plots, scatter plots with regression lines and correlation coefficients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31950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21857"/>
            <a:ext cx="9144000" cy="2286000"/>
          </a:xfrm>
          <a:noFill/>
        </p:spPr>
        <p:txBody>
          <a:bodyPr/>
          <a:lstStyle/>
          <a:p>
            <a:br>
              <a:rPr lang="en-US" sz="3600" dirty="0"/>
            </a:br>
            <a:r>
              <a:rPr lang="en-US" sz="3600" dirty="0"/>
              <a:t>Gender does not have an impact on cancer rates and type?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10819"/>
            <a:ext cx="9144000" cy="683219"/>
          </a:xfrm>
        </p:spPr>
        <p:txBody>
          <a:bodyPr>
            <a:normAutofit/>
          </a:bodyPr>
          <a:lstStyle/>
          <a:p>
            <a:r>
              <a:rPr lang="en-US" sz="4000" dirty="0"/>
              <a:t>Hypothesis 2</a:t>
            </a:r>
          </a:p>
        </p:txBody>
      </p:sp>
    </p:spTree>
    <p:extLst>
      <p:ext uri="{BB962C8B-B14F-4D97-AF65-F5344CB8AC3E}">
        <p14:creationId xmlns:p14="http://schemas.microsoft.com/office/powerpoint/2010/main" val="1287027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D9D12-A772-27A4-C1C2-F8DF1E4B1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3890"/>
            <a:ext cx="10515600" cy="1325880"/>
          </a:xfrm>
        </p:spPr>
        <p:txBody>
          <a:bodyPr/>
          <a:lstStyle/>
          <a:p>
            <a:r>
              <a:rPr lang="en-US" sz="3200" u="sng" dirty="0"/>
              <a:t>Hypothesis</a:t>
            </a:r>
            <a:br>
              <a:rPr lang="en-US" sz="3200" u="sng" dirty="0"/>
            </a:br>
            <a:br>
              <a:rPr lang="en-US" sz="3200" dirty="0"/>
            </a:br>
            <a:r>
              <a:rPr lang="en-US" sz="2000" dirty="0"/>
              <a:t>Gender does have an affect on cancer rates-both for the number of incidents as well as the mortality rates</a:t>
            </a:r>
            <a:r>
              <a:rPr lang="en-US" sz="3200" dirty="0"/>
              <a:t>.</a:t>
            </a:r>
            <a:br>
              <a:rPr lang="en-US" sz="32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7B3A0-1A80-7829-9D61-E2BD855F0A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547" y="2024780"/>
            <a:ext cx="5212079" cy="4137189"/>
          </a:xfrm>
          <a:ln>
            <a:solidFill>
              <a:schemeClr val="tx1"/>
            </a:solidFill>
          </a:ln>
        </p:spPr>
        <p:txBody>
          <a:bodyPr/>
          <a:lstStyle/>
          <a:p>
            <a:endParaRPr lang="en-US" dirty="0"/>
          </a:p>
          <a:p>
            <a:pPr algn="ctr"/>
            <a:r>
              <a:rPr lang="en-US" u="sng" dirty="0"/>
              <a:t>Null-Hypothesis</a:t>
            </a:r>
            <a:r>
              <a:rPr lang="en-US" dirty="0"/>
              <a:t>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Gender does not have an affect on cancer rates.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4A6F0D-FD58-E38F-FF86-4ABFF30AA54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pPr algn="ctr"/>
            <a:endParaRPr lang="en-US" dirty="0"/>
          </a:p>
          <a:p>
            <a:pPr algn="ctr"/>
            <a:r>
              <a:rPr lang="en-US" u="sng" dirty="0"/>
              <a:t>Alternative Hypothesis</a:t>
            </a:r>
          </a:p>
          <a:p>
            <a:endParaRPr lang="en-US" dirty="0"/>
          </a:p>
          <a:p>
            <a:pPr algn="ctr"/>
            <a:r>
              <a:rPr lang="en-US" dirty="0"/>
              <a:t>Gender does have an affect on cancer rates. </a:t>
            </a:r>
          </a:p>
        </p:txBody>
      </p:sp>
    </p:spTree>
    <p:extLst>
      <p:ext uri="{BB962C8B-B14F-4D97-AF65-F5344CB8AC3E}">
        <p14:creationId xmlns:p14="http://schemas.microsoft.com/office/powerpoint/2010/main" val="2799502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C708F-A420-DB46-F765-35E883D8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3090"/>
            <a:ext cx="10515600" cy="1325880"/>
          </a:xfrm>
        </p:spPr>
        <p:txBody>
          <a:bodyPr/>
          <a:lstStyle/>
          <a:p>
            <a:pPr algn="r"/>
            <a:r>
              <a:rPr lang="en-US" sz="2800" dirty="0"/>
              <a:t>Cancer gender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A8F1-12A7-017B-F420-22433AEF40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229" y="1361841"/>
            <a:ext cx="4348915" cy="4137189"/>
          </a:xfrm>
        </p:spPr>
        <p:txBody>
          <a:bodyPr>
            <a:normAutofit/>
          </a:bodyPr>
          <a:lstStyle/>
          <a:p>
            <a:r>
              <a:rPr lang="en-US" u="sng" dirty="0"/>
              <a:t>Visualization:</a:t>
            </a:r>
            <a:r>
              <a:rPr lang="en-US" dirty="0"/>
              <a:t> USA Population Adjusted Incidence Count (Per 100,000) by Year for Females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all races, ages, and states</a:t>
            </a:r>
          </a:p>
          <a:p>
            <a:endParaRPr lang="en-US" dirty="0"/>
          </a:p>
          <a:p>
            <a:r>
              <a:rPr lang="en-US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Incidence rates are slightly increasing year over year for females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correlation between year and incidence count is 0.39 indicating a weak positive </a:t>
            </a:r>
            <a:r>
              <a:rPr lang="en-US" dirty="0" err="1"/>
              <a:t>correlatio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CA8EB38-99B1-3FD5-E6E8-CABAC951E5F1}"/>
              </a:ext>
            </a:extLst>
          </p:cNvPr>
          <p:cNvCxnSpPr>
            <a:cxnSpLocks/>
          </p:cNvCxnSpPr>
          <p:nvPr/>
        </p:nvCxnSpPr>
        <p:spPr>
          <a:xfrm>
            <a:off x="595086" y="1358970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C867EC-E9B3-6FEA-5F95-D1F96C9002DA}"/>
              </a:ext>
            </a:extLst>
          </p:cNvPr>
          <p:cNvCxnSpPr>
            <a:cxnSpLocks/>
          </p:cNvCxnSpPr>
          <p:nvPr/>
        </p:nvCxnSpPr>
        <p:spPr>
          <a:xfrm>
            <a:off x="827315" y="910914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146" name="Picture 2">
            <a:extLst>
              <a:ext uri="{FF2B5EF4-FFF2-40B4-BE49-F238E27FC236}">
                <a16:creationId xmlns:a16="http://schemas.microsoft.com/office/drawing/2014/main" id="{935B5131-8B95-1A8B-7B8C-94A74E0B07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5"/>
          <a:stretch/>
        </p:blipFill>
        <p:spPr bwMode="auto">
          <a:xfrm>
            <a:off x="5228280" y="910914"/>
            <a:ext cx="6847605" cy="3489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E7B929EF-3F44-0D9E-4D7B-8C59BF884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146" y="4367292"/>
            <a:ext cx="3124918" cy="2457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8014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C708F-A420-DB46-F765-35E883D8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3090"/>
            <a:ext cx="10515600" cy="1325880"/>
          </a:xfrm>
        </p:spPr>
        <p:txBody>
          <a:bodyPr/>
          <a:lstStyle/>
          <a:p>
            <a:pPr algn="r"/>
            <a:r>
              <a:rPr lang="en-US" sz="2800" dirty="0"/>
              <a:t>Cancer gender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A8F1-12A7-017B-F420-22433AEF40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229" y="1361841"/>
            <a:ext cx="4348915" cy="4137189"/>
          </a:xfrm>
        </p:spPr>
        <p:txBody>
          <a:bodyPr>
            <a:normAutofit/>
          </a:bodyPr>
          <a:lstStyle/>
          <a:p>
            <a:r>
              <a:rPr lang="en-US" u="sng" dirty="0"/>
              <a:t>Visualization:</a:t>
            </a:r>
            <a:r>
              <a:rPr lang="en-US" dirty="0"/>
              <a:t> USA Population Adjusted Incidence Count (Per 100,000) by Year for 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all races, ages, and states</a:t>
            </a:r>
          </a:p>
          <a:p>
            <a:endParaRPr lang="en-US" dirty="0"/>
          </a:p>
          <a:p>
            <a:r>
              <a:rPr lang="en-US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Incidence rates are slightly increasing year over year for 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correlation between year and incidence count is 0.22 indicating a very weak positive correlation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CA8EB38-99B1-3FD5-E6E8-CABAC951E5F1}"/>
              </a:ext>
            </a:extLst>
          </p:cNvPr>
          <p:cNvCxnSpPr>
            <a:cxnSpLocks/>
          </p:cNvCxnSpPr>
          <p:nvPr/>
        </p:nvCxnSpPr>
        <p:spPr>
          <a:xfrm>
            <a:off x="595086" y="1358970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C867EC-E9B3-6FEA-5F95-D1F96C9002DA}"/>
              </a:ext>
            </a:extLst>
          </p:cNvPr>
          <p:cNvCxnSpPr>
            <a:cxnSpLocks/>
          </p:cNvCxnSpPr>
          <p:nvPr/>
        </p:nvCxnSpPr>
        <p:spPr>
          <a:xfrm>
            <a:off x="827315" y="910914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9B09626A-A99F-4EC5-D52B-89867ABB6D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85"/>
          <a:stretch/>
        </p:blipFill>
        <p:spPr bwMode="auto">
          <a:xfrm>
            <a:off x="5662458" y="910914"/>
            <a:ext cx="6045039" cy="305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9BAAF307-0034-B136-3557-FB71DD219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8811" y="3963063"/>
            <a:ext cx="3544093" cy="2811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990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C708F-A420-DB46-F765-35E883D8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3090"/>
            <a:ext cx="10515600" cy="1325880"/>
          </a:xfrm>
        </p:spPr>
        <p:txBody>
          <a:bodyPr/>
          <a:lstStyle/>
          <a:p>
            <a:pPr algn="r"/>
            <a:r>
              <a:rPr lang="en-US" sz="2800" dirty="0"/>
              <a:t>Cancer gender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A8F1-12A7-017B-F420-22433AEF40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229" y="1361841"/>
            <a:ext cx="4348915" cy="4137189"/>
          </a:xfrm>
        </p:spPr>
        <p:txBody>
          <a:bodyPr>
            <a:normAutofit/>
          </a:bodyPr>
          <a:lstStyle/>
          <a:p>
            <a:r>
              <a:rPr lang="en-US" u="sng" dirty="0"/>
              <a:t>Visualization:</a:t>
            </a:r>
            <a:r>
              <a:rPr lang="en-US" dirty="0"/>
              <a:t> USA Population Adjusted Mortality Count (Per 100,000) by Year for Females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all races, ages, and states</a:t>
            </a:r>
          </a:p>
          <a:p>
            <a:endParaRPr lang="en-US" dirty="0"/>
          </a:p>
          <a:p>
            <a:r>
              <a:rPr lang="en-US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Mortality rates are slightly increasing year over year for females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correlation between year and incidence count is 0.13 indicating a very weak negative correlation</a:t>
            </a:r>
          </a:p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CA8EB38-99B1-3FD5-E6E8-CABAC951E5F1}"/>
              </a:ext>
            </a:extLst>
          </p:cNvPr>
          <p:cNvCxnSpPr>
            <a:cxnSpLocks/>
          </p:cNvCxnSpPr>
          <p:nvPr/>
        </p:nvCxnSpPr>
        <p:spPr>
          <a:xfrm>
            <a:off x="595086" y="1358970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C867EC-E9B3-6FEA-5F95-D1F96C9002DA}"/>
              </a:ext>
            </a:extLst>
          </p:cNvPr>
          <p:cNvCxnSpPr>
            <a:cxnSpLocks/>
          </p:cNvCxnSpPr>
          <p:nvPr/>
        </p:nvCxnSpPr>
        <p:spPr>
          <a:xfrm>
            <a:off x="827315" y="910914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170" name="Picture 2">
            <a:extLst>
              <a:ext uri="{FF2B5EF4-FFF2-40B4-BE49-F238E27FC236}">
                <a16:creationId xmlns:a16="http://schemas.microsoft.com/office/drawing/2014/main" id="{41900D14-DB6E-5A01-8952-3F8B21BDF2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2"/>
          <a:stretch/>
        </p:blipFill>
        <p:spPr bwMode="auto">
          <a:xfrm>
            <a:off x="5265162" y="1002149"/>
            <a:ext cx="6810723" cy="348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025744EF-546C-96C1-8280-8F3824595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7205" y="4485278"/>
            <a:ext cx="2901668" cy="229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1165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C708F-A420-DB46-F765-35E883D8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3090"/>
            <a:ext cx="10515600" cy="1325880"/>
          </a:xfrm>
        </p:spPr>
        <p:txBody>
          <a:bodyPr/>
          <a:lstStyle/>
          <a:p>
            <a:pPr algn="r"/>
            <a:r>
              <a:rPr lang="en-US" sz="2800" dirty="0"/>
              <a:t>Cancer gender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A8F1-12A7-017B-F420-22433AEF40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229" y="1361841"/>
            <a:ext cx="4348915" cy="4137189"/>
          </a:xfrm>
        </p:spPr>
        <p:txBody>
          <a:bodyPr>
            <a:normAutofit/>
          </a:bodyPr>
          <a:lstStyle/>
          <a:p>
            <a:r>
              <a:rPr lang="en-US" u="sng" dirty="0"/>
              <a:t>Visualization:</a:t>
            </a:r>
            <a:r>
              <a:rPr lang="en-US" dirty="0"/>
              <a:t> USA Population Adjusted Mortality Count (Per 100,000) by Year for Males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all races, ages, and states</a:t>
            </a:r>
          </a:p>
          <a:p>
            <a:endParaRPr lang="en-US" dirty="0"/>
          </a:p>
          <a:p>
            <a:r>
              <a:rPr lang="en-US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Incidence rates are slightly increasing year over year for females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correlation between year and incidence count is 0.22 indicating a very weak correlation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C867EC-E9B3-6FEA-5F95-D1F96C9002DA}"/>
              </a:ext>
            </a:extLst>
          </p:cNvPr>
          <p:cNvCxnSpPr>
            <a:cxnSpLocks/>
          </p:cNvCxnSpPr>
          <p:nvPr/>
        </p:nvCxnSpPr>
        <p:spPr>
          <a:xfrm>
            <a:off x="827315" y="910914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94" name="Picture 2">
            <a:extLst>
              <a:ext uri="{FF2B5EF4-FFF2-40B4-BE49-F238E27FC236}">
                <a16:creationId xmlns:a16="http://schemas.microsoft.com/office/drawing/2014/main" id="{817C7E51-3B45-4E20-E967-9E27AF863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094" y="4246559"/>
            <a:ext cx="3124405" cy="2478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570060D8-EFE1-77B3-2D8C-E28AE74EE2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5"/>
          <a:stretch/>
        </p:blipFill>
        <p:spPr bwMode="auto">
          <a:xfrm>
            <a:off x="5291227" y="910914"/>
            <a:ext cx="6668544" cy="333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30477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C708F-A420-DB46-F765-35E883D8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3090"/>
            <a:ext cx="10515600" cy="1325880"/>
          </a:xfrm>
        </p:spPr>
        <p:txBody>
          <a:bodyPr/>
          <a:lstStyle/>
          <a:p>
            <a:pPr algn="r"/>
            <a:r>
              <a:rPr lang="en-US" sz="2800" dirty="0"/>
              <a:t>Cancer gender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A8F1-12A7-017B-F420-22433AEF40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229" y="1361841"/>
            <a:ext cx="4348915" cy="4137189"/>
          </a:xfrm>
        </p:spPr>
        <p:txBody>
          <a:bodyPr>
            <a:normAutofit/>
          </a:bodyPr>
          <a:lstStyle/>
          <a:p>
            <a:r>
              <a:rPr lang="en-US" u="sng" dirty="0"/>
              <a:t>Visualization:</a:t>
            </a:r>
            <a:r>
              <a:rPr lang="en-US" dirty="0"/>
              <a:t> Average Incident Count for Each Cancer Site Include Males and Females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all races, ages, and states</a:t>
            </a:r>
          </a:p>
          <a:p>
            <a:endParaRPr lang="en-US" dirty="0"/>
          </a:p>
          <a:p>
            <a:r>
              <a:rPr lang="en-US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pvalue</a:t>
            </a:r>
            <a:r>
              <a:rPr lang="en-US" dirty="0"/>
              <a:t>=0.7350786754499713</a:t>
            </a:r>
          </a:p>
          <a:p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C867EC-E9B3-6FEA-5F95-D1F96C9002DA}"/>
              </a:ext>
            </a:extLst>
          </p:cNvPr>
          <p:cNvCxnSpPr>
            <a:cxnSpLocks/>
          </p:cNvCxnSpPr>
          <p:nvPr/>
        </p:nvCxnSpPr>
        <p:spPr>
          <a:xfrm>
            <a:off x="827315" y="910914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222" name="Picture 6">
            <a:extLst>
              <a:ext uri="{FF2B5EF4-FFF2-40B4-BE49-F238E27FC236}">
                <a16:creationId xmlns:a16="http://schemas.microsoft.com/office/drawing/2014/main" id="{6D710A73-2946-7922-9133-A7AE049B6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819" y="1504335"/>
            <a:ext cx="6989756" cy="3588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55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C708F-A420-DB46-F765-35E883D8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3090"/>
            <a:ext cx="10515600" cy="1325880"/>
          </a:xfrm>
        </p:spPr>
        <p:txBody>
          <a:bodyPr/>
          <a:lstStyle/>
          <a:p>
            <a:pPr algn="r"/>
            <a:r>
              <a:rPr lang="en-US" sz="2800" dirty="0"/>
              <a:t>Cancer gender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A8F1-12A7-017B-F420-22433AEF40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229" y="1361841"/>
            <a:ext cx="4348915" cy="4137189"/>
          </a:xfrm>
        </p:spPr>
        <p:txBody>
          <a:bodyPr>
            <a:normAutofit/>
          </a:bodyPr>
          <a:lstStyle/>
          <a:p>
            <a:r>
              <a:rPr lang="en-US" u="sng" dirty="0"/>
              <a:t>Visualization:</a:t>
            </a:r>
            <a:r>
              <a:rPr lang="en-US" dirty="0"/>
              <a:t> Average Mortality Count for Each Cancer Site Include Males and Females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all races, ages, and states</a:t>
            </a:r>
          </a:p>
          <a:p>
            <a:endParaRPr lang="en-US" dirty="0"/>
          </a:p>
          <a:p>
            <a:r>
              <a:rPr lang="en-US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pvalue</a:t>
            </a:r>
            <a:r>
              <a:rPr lang="en-US" dirty="0"/>
              <a:t>=0.6787523866184775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C867EC-E9B3-6FEA-5F95-D1F96C9002DA}"/>
              </a:ext>
            </a:extLst>
          </p:cNvPr>
          <p:cNvCxnSpPr>
            <a:cxnSpLocks/>
          </p:cNvCxnSpPr>
          <p:nvPr/>
        </p:nvCxnSpPr>
        <p:spPr>
          <a:xfrm>
            <a:off x="827315" y="910914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42" name="Picture 2">
            <a:extLst>
              <a:ext uri="{FF2B5EF4-FFF2-40B4-BE49-F238E27FC236}">
                <a16:creationId xmlns:a16="http://schemas.microsoft.com/office/drawing/2014/main" id="{F06188E0-4924-F358-024B-3A3EEB780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077" y="1906181"/>
            <a:ext cx="7870694" cy="4040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8083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u="sng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Team Members</a:t>
            </a:r>
          </a:p>
          <a:p>
            <a:r>
              <a:rPr lang="en-US" dirty="0"/>
              <a:t>Hypothesis </a:t>
            </a:r>
          </a:p>
          <a:p>
            <a:r>
              <a:rPr lang="en-US" dirty="0"/>
              <a:t>Methodology and Data</a:t>
            </a:r>
          </a:p>
          <a:p>
            <a:r>
              <a:rPr lang="en-US" dirty="0"/>
              <a:t>Analytics and Analysis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1120" y="1472184"/>
            <a:ext cx="9144000" cy="1069848"/>
          </a:xfrm>
          <a:noFill/>
          <a:ln>
            <a:solidFill>
              <a:schemeClr val="tx1"/>
            </a:solidFill>
          </a:ln>
        </p:spPr>
        <p:txBody>
          <a:bodyPr/>
          <a:lstStyle/>
          <a:p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hypothesis is </a:t>
            </a:r>
            <a:r>
              <a:rPr lang="en-US" sz="3600" dirty="0">
                <a:highlight>
                  <a:srgbClr val="FFFF00"/>
                </a:highlight>
              </a:rPr>
              <a:t>&lt;TRUE/FALSE/Inconclusive</a:t>
            </a:r>
            <a:endParaRPr lang="en-US" sz="3600" dirty="0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5143" y="265870"/>
            <a:ext cx="9144000" cy="683219"/>
          </a:xfrm>
        </p:spPr>
        <p:txBody>
          <a:bodyPr>
            <a:normAutofit/>
          </a:bodyPr>
          <a:lstStyle/>
          <a:p>
            <a:r>
              <a:rPr lang="en-US" sz="4000" dirty="0"/>
              <a:t>Hypothesis 2 - Conclusion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D336AA1-4FF2-BF76-8AE1-9D5B3B0328C8}"/>
              </a:ext>
            </a:extLst>
          </p:cNvPr>
          <p:cNvSpPr txBox="1">
            <a:spLocks/>
          </p:cNvSpPr>
          <p:nvPr/>
        </p:nvSpPr>
        <p:spPr>
          <a:xfrm>
            <a:off x="1195687" y="3523522"/>
            <a:ext cx="9144000" cy="228600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/>
              <a:t>Gender </a:t>
            </a:r>
            <a:r>
              <a:rPr lang="en-US" sz="2400">
                <a:highlight>
                  <a:srgbClr val="FFFF00"/>
                </a:highlight>
              </a:rPr>
              <a:t>&lt;</a:t>
            </a:r>
            <a:r>
              <a:rPr lang="en-US" sz="2400" dirty="0">
                <a:highlight>
                  <a:srgbClr val="FFFF00"/>
                </a:highlight>
              </a:rPr>
              <a:t>are/are not/are </a:t>
            </a:r>
            <a:r>
              <a:rPr lang="en-US" sz="2400" dirty="0" err="1">
                <a:highlight>
                  <a:srgbClr val="FFFF00"/>
                </a:highlight>
              </a:rPr>
              <a:t>incluclusive</a:t>
            </a:r>
            <a:r>
              <a:rPr lang="en-US" sz="2400" dirty="0">
                <a:highlight>
                  <a:srgbClr val="FFFF00"/>
                </a:highlight>
              </a:rPr>
              <a:t>&gt; </a:t>
            </a:r>
            <a:r>
              <a:rPr lang="en-US" sz="2400" dirty="0"/>
              <a:t>increasing—</a:t>
            </a:r>
            <a:br>
              <a:rPr lang="en-US" sz="2400" dirty="0"/>
            </a:br>
            <a:r>
              <a:rPr lang="en-US" sz="2400" dirty="0"/>
              <a:t>both for the number of incidents as well as the mortality rates Based on </a:t>
            </a:r>
            <a:r>
              <a:rPr lang="en-US" sz="2400" dirty="0">
                <a:highlight>
                  <a:srgbClr val="FFFF00"/>
                </a:highlight>
              </a:rPr>
              <a:t>(insert response here… based on graphs, p-values, etc.)</a:t>
            </a:r>
          </a:p>
        </p:txBody>
      </p:sp>
    </p:spTree>
    <p:extLst>
      <p:ext uri="{BB962C8B-B14F-4D97-AF65-F5344CB8AC3E}">
        <p14:creationId xmlns:p14="http://schemas.microsoft.com/office/powerpoint/2010/main" val="479098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734CD-E2ED-6996-69FB-8901F18DD8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E64855-ED8E-C6EF-2887-58BBABCC95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030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1AA8D-1D7D-85FA-534C-ECF17C46EC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8FC8D9-F717-8693-44CC-044CA442A9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26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221C4-3031-FA4C-E948-9746D24F79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522FE0-71D6-33F8-E77A-13D6DCF4CA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25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1406325"/>
            <a:ext cx="9467127" cy="2527911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u="sng" dirty="0"/>
              <a:t>Team Members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Abel </a:t>
            </a:r>
            <a:r>
              <a:rPr lang="en-US" dirty="0" err="1"/>
              <a:t>Dumecha</a:t>
            </a:r>
            <a:endParaRPr lang="en-US" dirty="0"/>
          </a:p>
          <a:p>
            <a:r>
              <a:rPr lang="en-US" dirty="0"/>
              <a:t>Adam Gilmore</a:t>
            </a:r>
          </a:p>
          <a:p>
            <a:r>
              <a:rPr lang="en-US" dirty="0"/>
              <a:t>Cassidy </a:t>
            </a:r>
            <a:r>
              <a:rPr lang="en-US" dirty="0" err="1"/>
              <a:t>Schultheis</a:t>
            </a:r>
            <a:endParaRPr lang="en-US" dirty="0"/>
          </a:p>
          <a:p>
            <a:r>
              <a:rPr lang="en-US" dirty="0"/>
              <a:t>Jessica Snowden</a:t>
            </a:r>
          </a:p>
          <a:p>
            <a:r>
              <a:rPr lang="en-US" dirty="0"/>
              <a:t>Mina </a:t>
            </a:r>
            <a:r>
              <a:rPr lang="en-US" dirty="0" err="1"/>
              <a:t>Agyna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822604"/>
          </a:xfrm>
          <a:noFill/>
        </p:spPr>
        <p:txBody>
          <a:bodyPr anchor="b"/>
          <a:lstStyle/>
          <a:p>
            <a:r>
              <a:rPr lang="en-US" u="sng" dirty="0"/>
              <a:t>Hypothesis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30629" y="1465433"/>
            <a:ext cx="7220197" cy="4531605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sz="2000" dirty="0"/>
              <a:t>Cancer rates are increasing--both for the number of incidents as well as the mortality rates.</a:t>
            </a:r>
          </a:p>
          <a:p>
            <a:pPr lvl="1"/>
            <a:r>
              <a:rPr lang="en-US" sz="2000" dirty="0"/>
              <a:t>Americans are getting cancer at younger rates each year.</a:t>
            </a:r>
          </a:p>
          <a:p>
            <a:pPr lvl="1"/>
            <a:r>
              <a:rPr lang="en-US" sz="2000" b="1" dirty="0"/>
              <a:t>Physical location </a:t>
            </a:r>
            <a:r>
              <a:rPr lang="en-US" sz="2000" dirty="0"/>
              <a:t>impacts cancer rates and types of cancer </a:t>
            </a:r>
          </a:p>
          <a:p>
            <a:pPr lvl="1"/>
            <a:r>
              <a:rPr lang="en-US" sz="2000" b="1" dirty="0"/>
              <a:t>Age</a:t>
            </a:r>
            <a:r>
              <a:rPr lang="en-US" sz="2000" dirty="0"/>
              <a:t> impacts cancer rates and types of cancer </a:t>
            </a:r>
          </a:p>
          <a:p>
            <a:pPr lvl="1"/>
            <a:r>
              <a:rPr lang="en-US" sz="2000" b="1" dirty="0"/>
              <a:t>Gender</a:t>
            </a:r>
            <a:r>
              <a:rPr lang="en-US" sz="2000" dirty="0"/>
              <a:t> impacts cancer rates and types of cancer </a:t>
            </a:r>
          </a:p>
          <a:p>
            <a:pPr lvl="1"/>
            <a:r>
              <a:rPr lang="en-US" sz="2000" b="1" dirty="0"/>
              <a:t>Race</a:t>
            </a:r>
            <a:r>
              <a:rPr lang="en-US" sz="2000" dirty="0"/>
              <a:t> impacts cancer rates and types of cancer </a:t>
            </a:r>
          </a:p>
          <a:p>
            <a:pPr lvl="1"/>
            <a:endParaRPr lang="en-US" sz="2000" dirty="0"/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38CBF5E-F67D-BD4C-E17E-8F6C84E4015C}"/>
              </a:ext>
            </a:extLst>
          </p:cNvPr>
          <p:cNvSpPr txBox="1">
            <a:spLocks/>
          </p:cNvSpPr>
          <p:nvPr/>
        </p:nvSpPr>
        <p:spPr>
          <a:xfrm>
            <a:off x="1137366" y="2419460"/>
            <a:ext cx="9917268" cy="35528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 algn="ctr">
              <a:buFont typeface="Wingdings" panose="05000000000000000000" pitchFamily="2" charset="2"/>
              <a:buNone/>
            </a:pPr>
            <a:r>
              <a:rPr lang="en-US" u="sng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Variables Selected</a:t>
            </a:r>
            <a:endParaRPr lang="en-US" sz="1100" u="sng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 indent="0">
              <a:buFont typeface="Wingdings" panose="05000000000000000000" pitchFamily="2" charset="2"/>
              <a:buNone/>
            </a:pPr>
            <a:endParaRPr lang="en-US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 indent="0">
              <a:buFont typeface="Wingdings" panose="05000000000000000000" pitchFamily="2" charset="2"/>
              <a:buNone/>
            </a:pPr>
            <a:endParaRPr lang="en-US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/>
            <a:endParaRPr lang="en-US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0155"/>
            <a:ext cx="10515600" cy="1325880"/>
          </a:xfrm>
          <a:noFill/>
        </p:spPr>
        <p:txBody>
          <a:bodyPr anchor="ctr"/>
          <a:lstStyle/>
          <a:p>
            <a:r>
              <a:rPr lang="en-US" u="sng" dirty="0"/>
              <a:t>DATA Selection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65382" y="1454768"/>
            <a:ext cx="9917268" cy="834657"/>
          </a:xfrm>
          <a:noFill/>
        </p:spPr>
        <p:txBody>
          <a:bodyPr>
            <a:normAutofit lnSpcReduction="10000"/>
          </a:bodyPr>
          <a:lstStyle/>
          <a:p>
            <a:pPr lvl="1" indent="0" algn="ctr">
              <a:buNone/>
            </a:pP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Centers for Disease Control’s US Cancer Statistics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(</a:t>
            </a:r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1999 - 2020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)</a:t>
            </a:r>
          </a:p>
          <a:p>
            <a:pPr lvl="1" indent="0" algn="ctr">
              <a:buNone/>
            </a:pPr>
            <a:r>
              <a:rPr lang="en-US" sz="11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https://www.cdc.gov/cancer/uscs/dataviz/download_data.htm</a:t>
            </a:r>
          </a:p>
          <a:p>
            <a:pPr lvl="1" indent="0">
              <a:buNone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 indent="0">
              <a:buNone/>
            </a:pPr>
            <a:endParaRPr lang="en-US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/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73CD1D-4B5F-DD2B-E994-FC733E95C74C}"/>
              </a:ext>
            </a:extLst>
          </p:cNvPr>
          <p:cNvSpPr txBox="1">
            <a:spLocks/>
          </p:cNvSpPr>
          <p:nvPr/>
        </p:nvSpPr>
        <p:spPr>
          <a:xfrm>
            <a:off x="1341627" y="2908572"/>
            <a:ext cx="5687106" cy="413718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Age</a:t>
            </a:r>
          </a:p>
          <a:p>
            <a:pPr lvl="2"/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Count (number of individuals with cancer)</a:t>
            </a:r>
          </a:p>
          <a:p>
            <a:pPr lvl="2"/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Event Type (i.e. Instance or Mortality)</a:t>
            </a:r>
          </a:p>
          <a:p>
            <a:pPr lvl="2"/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Population of reporting area (i.e. State)</a:t>
            </a:r>
          </a:p>
          <a:p>
            <a:pPr lvl="2"/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Race</a:t>
            </a:r>
          </a:p>
          <a:p>
            <a:pPr lvl="1"/>
            <a:endParaRPr lang="en-US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A87A09A-F496-8FDB-3140-ACD3604D3BFC}"/>
              </a:ext>
            </a:extLst>
          </p:cNvPr>
          <p:cNvSpPr txBox="1">
            <a:spLocks/>
          </p:cNvSpPr>
          <p:nvPr/>
        </p:nvSpPr>
        <p:spPr>
          <a:xfrm>
            <a:off x="6804060" y="2920608"/>
            <a:ext cx="5687106" cy="413718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Rate</a:t>
            </a:r>
          </a:p>
          <a:p>
            <a:pPr lvl="2"/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Sex</a:t>
            </a:r>
          </a:p>
          <a:p>
            <a:pPr lvl="2"/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Site (i.e. Type of Cancer)</a:t>
            </a:r>
          </a:p>
          <a:p>
            <a:pPr lvl="2"/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Year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21857"/>
            <a:ext cx="9144000" cy="2286000"/>
          </a:xfrm>
          <a:noFill/>
        </p:spPr>
        <p:txBody>
          <a:bodyPr/>
          <a:lstStyle/>
          <a:p>
            <a:br>
              <a:rPr lang="en-US" sz="3600" dirty="0"/>
            </a:br>
            <a:r>
              <a:rPr lang="en-US" sz="3600" dirty="0"/>
              <a:t>Cancer rates are increasing—</a:t>
            </a:r>
            <a:br>
              <a:rPr lang="en-US" sz="3600" dirty="0"/>
            </a:br>
            <a:r>
              <a:rPr lang="en-US" sz="3600" dirty="0"/>
              <a:t>both for the number of incidents as well as the mortality rates.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38638"/>
            <a:ext cx="9144000" cy="683219"/>
          </a:xfrm>
        </p:spPr>
        <p:txBody>
          <a:bodyPr>
            <a:normAutofit/>
          </a:bodyPr>
          <a:lstStyle/>
          <a:p>
            <a:r>
              <a:rPr lang="en-US" sz="4000" dirty="0"/>
              <a:t>Hypothesis 1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D9D12-A772-27A4-C1C2-F8DF1E4B1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3890"/>
            <a:ext cx="10515600" cy="1325880"/>
          </a:xfrm>
        </p:spPr>
        <p:txBody>
          <a:bodyPr/>
          <a:lstStyle/>
          <a:p>
            <a:r>
              <a:rPr lang="en-US" sz="3200" u="sng" dirty="0"/>
              <a:t>Hypothesis</a:t>
            </a:r>
            <a:br>
              <a:rPr lang="en-US" sz="3200" u="sng" dirty="0"/>
            </a:br>
            <a:br>
              <a:rPr lang="en-US" sz="3200" dirty="0"/>
            </a:br>
            <a:r>
              <a:rPr lang="en-US" sz="2000" dirty="0"/>
              <a:t>Cancer rates are increasing--both for the number of incidents as well as the mortality rates</a:t>
            </a:r>
            <a:r>
              <a:rPr lang="en-US" sz="3200" dirty="0"/>
              <a:t>.</a:t>
            </a:r>
            <a:br>
              <a:rPr lang="en-US" sz="32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7B3A0-1A80-7829-9D61-E2BD855F0A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547" y="2024780"/>
            <a:ext cx="5212079" cy="4137189"/>
          </a:xfrm>
          <a:ln>
            <a:solidFill>
              <a:schemeClr val="tx1"/>
            </a:solidFill>
          </a:ln>
        </p:spPr>
        <p:txBody>
          <a:bodyPr/>
          <a:lstStyle/>
          <a:p>
            <a:endParaRPr lang="en-US" dirty="0"/>
          </a:p>
          <a:p>
            <a:pPr algn="ctr"/>
            <a:r>
              <a:rPr lang="en-US" u="sng" dirty="0"/>
              <a:t>Null-Hypothesis</a:t>
            </a:r>
            <a:r>
              <a:rPr lang="en-US" dirty="0"/>
              <a:t>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Cancer rates are not changing year over year.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4A6F0D-FD58-E38F-FF86-4ABFF30AA54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pPr algn="ctr"/>
            <a:endParaRPr lang="en-US" dirty="0"/>
          </a:p>
          <a:p>
            <a:pPr algn="ctr"/>
            <a:r>
              <a:rPr lang="en-US" u="sng" dirty="0"/>
              <a:t>Alternative Hypothesis</a:t>
            </a:r>
          </a:p>
          <a:p>
            <a:endParaRPr lang="en-US" dirty="0"/>
          </a:p>
          <a:p>
            <a:pPr algn="ctr"/>
            <a:r>
              <a:rPr lang="en-US" dirty="0"/>
              <a:t>Cancer rates are changing year over year. </a:t>
            </a:r>
          </a:p>
        </p:txBody>
      </p:sp>
    </p:spTree>
    <p:extLst>
      <p:ext uri="{BB962C8B-B14F-4D97-AF65-F5344CB8AC3E}">
        <p14:creationId xmlns:p14="http://schemas.microsoft.com/office/powerpoint/2010/main" val="1071704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C708F-A420-DB46-F765-35E883D8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3090"/>
            <a:ext cx="10515600" cy="1325880"/>
          </a:xfrm>
        </p:spPr>
        <p:txBody>
          <a:bodyPr/>
          <a:lstStyle/>
          <a:p>
            <a:pPr algn="r"/>
            <a:r>
              <a:rPr lang="en-US" sz="2800" dirty="0"/>
              <a:t>Cancer rates are increasing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A8F1-12A7-017B-F420-22433AEF40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229" y="1361841"/>
            <a:ext cx="4348915" cy="4137189"/>
          </a:xfrm>
        </p:spPr>
        <p:txBody>
          <a:bodyPr>
            <a:normAutofit lnSpcReduction="10000"/>
          </a:bodyPr>
          <a:lstStyle/>
          <a:p>
            <a:r>
              <a:rPr lang="en-US" u="sng" dirty="0"/>
              <a:t>Visualization:</a:t>
            </a:r>
            <a:r>
              <a:rPr lang="en-US" dirty="0"/>
              <a:t> USA Population Adjusted Incidence Count (Per 100,000) by Year for Females and 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all races, ages, and states</a:t>
            </a:r>
          </a:p>
          <a:p>
            <a:endParaRPr lang="en-US" dirty="0"/>
          </a:p>
          <a:p>
            <a:r>
              <a:rPr lang="en-US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Incidence rates are slightly increasing year over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may be be to new detection methods and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Drop in 2020 due to COVID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correlation between year and incidence count is 0.31 indicating a very weak positive correlation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CA8EB38-99B1-3FD5-E6E8-CABAC951E5F1}"/>
              </a:ext>
            </a:extLst>
          </p:cNvPr>
          <p:cNvCxnSpPr>
            <a:cxnSpLocks/>
          </p:cNvCxnSpPr>
          <p:nvPr/>
        </p:nvCxnSpPr>
        <p:spPr>
          <a:xfrm>
            <a:off x="595086" y="1358970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C867EC-E9B3-6FEA-5F95-D1F96C9002DA}"/>
              </a:ext>
            </a:extLst>
          </p:cNvPr>
          <p:cNvCxnSpPr>
            <a:cxnSpLocks/>
          </p:cNvCxnSpPr>
          <p:nvPr/>
        </p:nvCxnSpPr>
        <p:spPr>
          <a:xfrm>
            <a:off x="827315" y="910914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28C68D62-A288-A5DD-373D-DDE62668E5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3"/>
          <a:stretch/>
        </p:blipFill>
        <p:spPr bwMode="auto">
          <a:xfrm>
            <a:off x="5662458" y="987595"/>
            <a:ext cx="6176529" cy="307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08431BC-88DE-E063-AE7F-F9A56E3D6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9404" y="4142026"/>
            <a:ext cx="3322908" cy="243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9887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C708F-A420-DB46-F765-35E883D87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33090"/>
            <a:ext cx="10515600" cy="1325880"/>
          </a:xfrm>
        </p:spPr>
        <p:txBody>
          <a:bodyPr/>
          <a:lstStyle/>
          <a:p>
            <a:pPr algn="r"/>
            <a:r>
              <a:rPr lang="en-US" sz="2800" dirty="0"/>
              <a:t>Cancer rates are increasing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CA8F1-12A7-017B-F420-22433AEF408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2229" y="1691874"/>
            <a:ext cx="4348915" cy="4137189"/>
          </a:xfrm>
        </p:spPr>
        <p:txBody>
          <a:bodyPr>
            <a:normAutofit/>
          </a:bodyPr>
          <a:lstStyle/>
          <a:p>
            <a:r>
              <a:rPr lang="en-US" u="sng" dirty="0"/>
              <a:t>Visualization:</a:t>
            </a:r>
            <a:r>
              <a:rPr lang="en-US" dirty="0"/>
              <a:t> USA Population Adjusted Incidence Count (Per 100,000) by Year for Females and Males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all races, ages, and states</a:t>
            </a:r>
          </a:p>
          <a:p>
            <a:endParaRPr lang="en-US" dirty="0"/>
          </a:p>
          <a:p>
            <a:r>
              <a:rPr lang="en-US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Mortality rates are slightly decreasing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correlation between year and incidence count is 0.09 including either no correlation or an extremely weak negative correlation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may be due to new research treatments available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F68C99E-E74C-2F6E-0F1D-E2F22E4DF8FE}"/>
              </a:ext>
            </a:extLst>
          </p:cNvPr>
          <p:cNvCxnSpPr>
            <a:cxnSpLocks/>
          </p:cNvCxnSpPr>
          <p:nvPr/>
        </p:nvCxnSpPr>
        <p:spPr>
          <a:xfrm>
            <a:off x="827315" y="910914"/>
            <a:ext cx="113646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CC46E0D9-4EBC-9106-74AD-9905E8F3D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1562" y="4024987"/>
            <a:ext cx="3716567" cy="274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5D4A994E-4685-EEE4-D4A8-F41FE92720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10"/>
          <a:stretch/>
        </p:blipFill>
        <p:spPr bwMode="auto">
          <a:xfrm>
            <a:off x="5771562" y="926266"/>
            <a:ext cx="6322114" cy="3154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483962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{C778FD0A-04C2-45F4-9C81-EC586E44EEE9}tf55661986_win32</Template>
  <TotalTime>203</TotalTime>
  <Words>851</Words>
  <Application>Microsoft Macintosh PowerPoint</Application>
  <PresentationFormat>Widescreen</PresentationFormat>
  <Paragraphs>157</Paragraphs>
  <Slides>24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Aptos</vt:lpstr>
      <vt:lpstr>Arial</vt:lpstr>
      <vt:lpstr>Calibri</vt:lpstr>
      <vt:lpstr>Calibri Light</vt:lpstr>
      <vt:lpstr>Wingdings</vt:lpstr>
      <vt:lpstr>Custom</vt:lpstr>
      <vt:lpstr>analytics project:  potential factors on  US cancer rates</vt:lpstr>
      <vt:lpstr>AGENDA</vt:lpstr>
      <vt:lpstr>Team Members</vt:lpstr>
      <vt:lpstr>Hypothesis</vt:lpstr>
      <vt:lpstr>DATA Selection   </vt:lpstr>
      <vt:lpstr> Cancer rates are increasing— both for the number of incidents as well as the mortality rates.</vt:lpstr>
      <vt:lpstr>Hypothesis  Cancer rates are increasing--both for the number of incidents as well as the mortality rates. </vt:lpstr>
      <vt:lpstr>Cancer rates are increasing</vt:lpstr>
      <vt:lpstr>Cancer rates are increasing</vt:lpstr>
      <vt:lpstr>Cancer rates are increasing</vt:lpstr>
      <vt:lpstr>   hypothesis is True</vt:lpstr>
      <vt:lpstr> Gender does not have an impact on cancer rates and type?</vt:lpstr>
      <vt:lpstr>Hypothesis  Gender does have an affect on cancer rates-both for the number of incidents as well as the mortality rates. </vt:lpstr>
      <vt:lpstr>Cancer gender impact</vt:lpstr>
      <vt:lpstr>Cancer gender impact</vt:lpstr>
      <vt:lpstr>Cancer gender impact</vt:lpstr>
      <vt:lpstr>Cancer gender impact</vt:lpstr>
      <vt:lpstr>Cancer gender impact</vt:lpstr>
      <vt:lpstr>Cancer gender impact</vt:lpstr>
      <vt:lpstr>   hypothesis is &lt;TRUE/FALSE/Inconclusive</vt:lpstr>
      <vt:lpstr>PowerPoint Presentation</vt:lpstr>
      <vt:lpstr>PowerPoint Presentation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analytics project:  potential factors on  US cancer rates</dc:title>
  <dc:creator>Adam Gilmore</dc:creator>
  <cp:lastModifiedBy>Tim J. Schultheis II</cp:lastModifiedBy>
  <cp:revision>4</cp:revision>
  <dcterms:created xsi:type="dcterms:W3CDTF">2024-04-15T22:50:44Z</dcterms:created>
  <dcterms:modified xsi:type="dcterms:W3CDTF">2024-04-17T01:44:37Z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